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14"/>
  </p:notesMasterIdLst>
  <p:handoutMasterIdLst>
    <p:handoutMasterId r:id="rId15"/>
  </p:handoutMasterIdLst>
  <p:sldIdLst>
    <p:sldId id="259" r:id="rId5"/>
    <p:sldId id="275" r:id="rId6"/>
    <p:sldId id="274" r:id="rId7"/>
    <p:sldId id="266" r:id="rId8"/>
    <p:sldId id="276" r:id="rId9"/>
    <p:sldId id="277" r:id="rId10"/>
    <p:sldId id="278" r:id="rId11"/>
    <p:sldId id="269" r:id="rId12"/>
    <p:sldId id="260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Kolbjørnsrud, Vegard" initials="KV" lastIdx="10" clrIdx="0">
    <p:extLst>
      <p:ext uri="{19B8F6BF-5375-455C-9EA6-DF929625EA0E}">
        <p15:presenceInfo xmlns:p15="http://schemas.microsoft.com/office/powerpoint/2012/main" userId="S-1-5-21-625122875-376919885-223482158-31954" providerId="AD"/>
      </p:ext>
    </p:extLst>
  </p:cmAuthor>
  <p:cmAuthor id="2" name="Dale, Eddie" initials="DE" lastIdx="5" clrIdx="1">
    <p:extLst>
      <p:ext uri="{19B8F6BF-5375-455C-9EA6-DF929625EA0E}">
        <p15:presenceInfo xmlns:p15="http://schemas.microsoft.com/office/powerpoint/2012/main" userId="S::a1210280@nbsemp.no::7908f85e-0d92-425d-9e63-fddd388fcd9e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6800"/>
    <a:srgbClr val="008000"/>
    <a:srgbClr val="00457F"/>
    <a:srgbClr val="006AB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B18A79C8-F887-46AB-9DA8-8DB2C457242F}" v="13" dt="2024-01-11T09:17:08.927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6327" autoAdjust="0"/>
  </p:normalViewPr>
  <p:slideViewPr>
    <p:cSldViewPr snapToGrid="0" snapToObjects="1" showGuides="1">
      <p:cViewPr varScale="1">
        <p:scale>
          <a:sx n="159" d="100"/>
          <a:sy n="159" d="100"/>
        </p:scale>
        <p:origin x="384" y="13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11128"/>
    </p:cViewPr>
  </p:sorterViewPr>
  <p:notesViewPr>
    <p:cSldViewPr snapToGrid="0" snapToObjects="1">
      <p:cViewPr varScale="1">
        <p:scale>
          <a:sx n="84" d="100"/>
          <a:sy n="84" d="100"/>
        </p:scale>
        <p:origin x="3912" y="9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21" Type="http://schemas.microsoft.com/office/2016/11/relationships/changesInfo" Target="changesInfos/changesInfo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commentAuthors" Target="commentAuthors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6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notesMaster" Target="notesMasters/notesMaster1.xml"/><Relationship Id="rId22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onas Moss" userId="9ad83bda99cce0ca" providerId="LiveId" clId="{2830ECEF-8EE9-4B86-9C57-767B6944EEC3}"/>
    <pc:docChg chg="undo custSel addSld delSld modSld">
      <pc:chgData name="Jonas Moss" userId="9ad83bda99cce0ca" providerId="LiveId" clId="{2830ECEF-8EE9-4B86-9C57-767B6944EEC3}" dt="2024-01-11T08:49:02.141" v="104" actId="14100"/>
      <pc:docMkLst>
        <pc:docMk/>
      </pc:docMkLst>
      <pc:sldChg chg="del">
        <pc:chgData name="Jonas Moss" userId="9ad83bda99cce0ca" providerId="LiveId" clId="{2830ECEF-8EE9-4B86-9C57-767B6944EEC3}" dt="2024-01-11T08:47:44.372" v="1" actId="47"/>
        <pc:sldMkLst>
          <pc:docMk/>
          <pc:sldMk cId="3028028827" sldId="261"/>
        </pc:sldMkLst>
      </pc:sldChg>
      <pc:sldChg chg="delSp modSp add del mod">
        <pc:chgData name="Jonas Moss" userId="9ad83bda99cce0ca" providerId="LiveId" clId="{2830ECEF-8EE9-4B86-9C57-767B6944EEC3}" dt="2024-01-11T08:48:40.549" v="101" actId="478"/>
        <pc:sldMkLst>
          <pc:docMk/>
          <pc:sldMk cId="1058178989" sldId="269"/>
        </pc:sldMkLst>
        <pc:spChg chg="mod">
          <ac:chgData name="Jonas Moss" userId="9ad83bda99cce0ca" providerId="LiveId" clId="{2830ECEF-8EE9-4B86-9C57-767B6944EEC3}" dt="2024-01-11T08:48:26.813" v="78" actId="20577"/>
          <ac:spMkLst>
            <pc:docMk/>
            <pc:sldMk cId="1058178989" sldId="269"/>
            <ac:spMk id="2" creationId="{0F3F98CC-0AB9-E5B2-F119-C634D5F75E4B}"/>
          </ac:spMkLst>
        </pc:spChg>
        <pc:spChg chg="del mod">
          <ac:chgData name="Jonas Moss" userId="9ad83bda99cce0ca" providerId="LiveId" clId="{2830ECEF-8EE9-4B86-9C57-767B6944EEC3}" dt="2024-01-11T08:48:40.549" v="101" actId="478"/>
          <ac:spMkLst>
            <pc:docMk/>
            <pc:sldMk cId="1058178989" sldId="269"/>
            <ac:spMk id="3" creationId="{D14EBFF0-BD96-8206-1D08-1E3947E75245}"/>
          </ac:spMkLst>
        </pc:spChg>
      </pc:sldChg>
      <pc:sldChg chg="del">
        <pc:chgData name="Jonas Moss" userId="9ad83bda99cce0ca" providerId="LiveId" clId="{2830ECEF-8EE9-4B86-9C57-767B6944EEC3}" dt="2024-01-11T08:47:49.266" v="3" actId="47"/>
        <pc:sldMkLst>
          <pc:docMk/>
          <pc:sldMk cId="1064504459" sldId="271"/>
        </pc:sldMkLst>
      </pc:sldChg>
      <pc:sldChg chg="del">
        <pc:chgData name="Jonas Moss" userId="9ad83bda99cce0ca" providerId="LiveId" clId="{2830ECEF-8EE9-4B86-9C57-767B6944EEC3}" dt="2024-01-11T08:47:41.788" v="0" actId="47"/>
        <pc:sldMkLst>
          <pc:docMk/>
          <pc:sldMk cId="602904277" sldId="272"/>
        </pc:sldMkLst>
      </pc:sldChg>
      <pc:sldChg chg="del">
        <pc:chgData name="Jonas Moss" userId="9ad83bda99cce0ca" providerId="LiveId" clId="{2830ECEF-8EE9-4B86-9C57-767B6944EEC3}" dt="2024-01-11T08:47:47.995" v="2" actId="47"/>
        <pc:sldMkLst>
          <pc:docMk/>
          <pc:sldMk cId="2094252235" sldId="273"/>
        </pc:sldMkLst>
      </pc:sldChg>
      <pc:sldChg chg="modSp mod">
        <pc:chgData name="Jonas Moss" userId="9ad83bda99cce0ca" providerId="LiveId" clId="{2830ECEF-8EE9-4B86-9C57-767B6944EEC3}" dt="2024-01-11T08:49:02.141" v="104" actId="14100"/>
        <pc:sldMkLst>
          <pc:docMk/>
          <pc:sldMk cId="3280206736" sldId="275"/>
        </pc:sldMkLst>
        <pc:spChg chg="mod">
          <ac:chgData name="Jonas Moss" userId="9ad83bda99cce0ca" providerId="LiveId" clId="{2830ECEF-8EE9-4B86-9C57-767B6944EEC3}" dt="2024-01-11T08:48:53.038" v="102" actId="14100"/>
          <ac:spMkLst>
            <pc:docMk/>
            <pc:sldMk cId="3280206736" sldId="275"/>
            <ac:spMk id="3" creationId="{5B3FA88D-62AF-2973-7042-E662B186CB51}"/>
          </ac:spMkLst>
        </pc:spChg>
        <pc:spChg chg="mod">
          <ac:chgData name="Jonas Moss" userId="9ad83bda99cce0ca" providerId="LiveId" clId="{2830ECEF-8EE9-4B86-9C57-767B6944EEC3}" dt="2024-01-11T08:49:02.141" v="104" actId="14100"/>
          <ac:spMkLst>
            <pc:docMk/>
            <pc:sldMk cId="3280206736" sldId="275"/>
            <ac:spMk id="6" creationId="{16EBD28C-2913-D675-8122-5D48C6ED2A05}"/>
          </ac:spMkLst>
        </pc:spChg>
      </pc:sldChg>
    </pc:docChg>
  </pc:docChgLst>
  <pc:docChgLst>
    <pc:chgData name="Jonas Moss" userId="9ad83bda99cce0ca" providerId="LiveId" clId="{B18A79C8-F887-46AB-9DA8-8DB2C457242F}"/>
    <pc:docChg chg="undo redo custSel addSld modSld sldOrd">
      <pc:chgData name="Jonas Moss" userId="9ad83bda99cce0ca" providerId="LiveId" clId="{B18A79C8-F887-46AB-9DA8-8DB2C457242F}" dt="2024-01-11T09:32:17.947" v="1197" actId="313"/>
      <pc:docMkLst>
        <pc:docMk/>
      </pc:docMkLst>
      <pc:sldChg chg="modSp mod">
        <pc:chgData name="Jonas Moss" userId="9ad83bda99cce0ca" providerId="LiveId" clId="{B18A79C8-F887-46AB-9DA8-8DB2C457242F}" dt="2024-01-11T09:21:33.025" v="475" actId="20577"/>
        <pc:sldMkLst>
          <pc:docMk/>
          <pc:sldMk cId="3280206736" sldId="275"/>
        </pc:sldMkLst>
        <pc:spChg chg="mod">
          <ac:chgData name="Jonas Moss" userId="9ad83bda99cce0ca" providerId="LiveId" clId="{B18A79C8-F887-46AB-9DA8-8DB2C457242F}" dt="2024-01-11T09:14:07.904" v="4" actId="20577"/>
          <ac:spMkLst>
            <pc:docMk/>
            <pc:sldMk cId="3280206736" sldId="275"/>
            <ac:spMk id="3" creationId="{5B3FA88D-62AF-2973-7042-E662B186CB51}"/>
          </ac:spMkLst>
        </pc:spChg>
        <pc:spChg chg="mod">
          <ac:chgData name="Jonas Moss" userId="9ad83bda99cce0ca" providerId="LiveId" clId="{B18A79C8-F887-46AB-9DA8-8DB2C457242F}" dt="2024-01-11T09:21:33.025" v="475" actId="20577"/>
          <ac:spMkLst>
            <pc:docMk/>
            <pc:sldMk cId="3280206736" sldId="275"/>
            <ac:spMk id="7" creationId="{CA70E14B-86BA-2DD9-EE45-3BAA6292DCDD}"/>
          </ac:spMkLst>
        </pc:spChg>
      </pc:sldChg>
      <pc:sldChg chg="addSp delSp modSp new mod ord">
        <pc:chgData name="Jonas Moss" userId="9ad83bda99cce0ca" providerId="LiveId" clId="{B18A79C8-F887-46AB-9DA8-8DB2C457242F}" dt="2024-01-11T09:18:31.046" v="407" actId="1076"/>
        <pc:sldMkLst>
          <pc:docMk/>
          <pc:sldMk cId="1340026799" sldId="276"/>
        </pc:sldMkLst>
        <pc:spChg chg="mod">
          <ac:chgData name="Jonas Moss" userId="9ad83bda99cce0ca" providerId="LiveId" clId="{B18A79C8-F887-46AB-9DA8-8DB2C457242F}" dt="2024-01-11T09:15:58.625" v="243" actId="122"/>
          <ac:spMkLst>
            <pc:docMk/>
            <pc:sldMk cId="1340026799" sldId="276"/>
            <ac:spMk id="2" creationId="{5336FDA1-5F49-3BEC-E81D-D29F8F88D0BE}"/>
          </ac:spMkLst>
        </pc:spChg>
        <pc:spChg chg="add del mod">
          <ac:chgData name="Jonas Moss" userId="9ad83bda99cce0ca" providerId="LiveId" clId="{B18A79C8-F887-46AB-9DA8-8DB2C457242F}" dt="2024-01-11T09:18:31.046" v="407" actId="1076"/>
          <ac:spMkLst>
            <pc:docMk/>
            <pc:sldMk cId="1340026799" sldId="276"/>
            <ac:spMk id="3" creationId="{84ED0907-B9D1-280F-1AB0-4F8C39028AEA}"/>
          </ac:spMkLst>
        </pc:spChg>
        <pc:spChg chg="add del mod">
          <ac:chgData name="Jonas Moss" userId="9ad83bda99cce0ca" providerId="LiveId" clId="{B18A79C8-F887-46AB-9DA8-8DB2C457242F}" dt="2024-01-11T09:14:51.915" v="40"/>
          <ac:spMkLst>
            <pc:docMk/>
            <pc:sldMk cId="1340026799" sldId="276"/>
            <ac:spMk id="4" creationId="{5C20C9E7-2F43-A1F9-ABCE-93F138AACF0B}"/>
          </ac:spMkLst>
        </pc:spChg>
        <pc:spChg chg="add del mod">
          <ac:chgData name="Jonas Moss" userId="9ad83bda99cce0ca" providerId="LiveId" clId="{B18A79C8-F887-46AB-9DA8-8DB2C457242F}" dt="2024-01-11T09:14:57.662" v="46"/>
          <ac:spMkLst>
            <pc:docMk/>
            <pc:sldMk cId="1340026799" sldId="276"/>
            <ac:spMk id="5" creationId="{8B08EADC-64C5-05BA-8C5A-07F3985745AF}"/>
          </ac:spMkLst>
        </pc:spChg>
        <pc:spChg chg="add mod">
          <ac:chgData name="Jonas Moss" userId="9ad83bda99cce0ca" providerId="LiveId" clId="{B18A79C8-F887-46AB-9DA8-8DB2C457242F}" dt="2024-01-11T09:18:09.523" v="379" actId="12"/>
          <ac:spMkLst>
            <pc:docMk/>
            <pc:sldMk cId="1340026799" sldId="276"/>
            <ac:spMk id="7" creationId="{4DAF2762-A101-CE56-0606-27E7215CADD0}"/>
          </ac:spMkLst>
        </pc:spChg>
        <pc:spChg chg="add del">
          <ac:chgData name="Jonas Moss" userId="9ad83bda99cce0ca" providerId="LiveId" clId="{B18A79C8-F887-46AB-9DA8-8DB2C457242F}" dt="2024-01-11T09:17:04.579" v="363"/>
          <ac:spMkLst>
            <pc:docMk/>
            <pc:sldMk cId="1340026799" sldId="276"/>
            <ac:spMk id="8" creationId="{A563E7BE-ADDA-DC16-33D5-AA0D7141AE65}"/>
          </ac:spMkLst>
        </pc:spChg>
        <pc:spChg chg="add del">
          <ac:chgData name="Jonas Moss" userId="9ad83bda99cce0ca" providerId="LiveId" clId="{B18A79C8-F887-46AB-9DA8-8DB2C457242F}" dt="2024-01-11T09:17:08.927" v="365"/>
          <ac:spMkLst>
            <pc:docMk/>
            <pc:sldMk cId="1340026799" sldId="276"/>
            <ac:spMk id="9" creationId="{C159B171-D777-9AE6-521F-662B6EB9254C}"/>
          </ac:spMkLst>
        </pc:spChg>
      </pc:sldChg>
      <pc:sldChg chg="addSp delSp modSp add mod">
        <pc:chgData name="Jonas Moss" userId="9ad83bda99cce0ca" providerId="LiveId" clId="{B18A79C8-F887-46AB-9DA8-8DB2C457242F}" dt="2024-01-11T09:20:52.672" v="474" actId="20577"/>
        <pc:sldMkLst>
          <pc:docMk/>
          <pc:sldMk cId="3200191188" sldId="277"/>
        </pc:sldMkLst>
        <pc:spChg chg="add del mod">
          <ac:chgData name="Jonas Moss" userId="9ad83bda99cce0ca" providerId="LiveId" clId="{B18A79C8-F887-46AB-9DA8-8DB2C457242F}" dt="2024-01-11T09:20:52.672" v="474" actId="20577"/>
          <ac:spMkLst>
            <pc:docMk/>
            <pc:sldMk cId="3200191188" sldId="277"/>
            <ac:spMk id="3" creationId="{84ED0907-B9D1-280F-1AB0-4F8C39028AEA}"/>
          </ac:spMkLst>
        </pc:spChg>
        <pc:spChg chg="add del mod">
          <ac:chgData name="Jonas Moss" userId="9ad83bda99cce0ca" providerId="LiveId" clId="{B18A79C8-F887-46AB-9DA8-8DB2C457242F}" dt="2024-01-11T09:19:05.395" v="419" actId="478"/>
          <ac:spMkLst>
            <pc:docMk/>
            <pc:sldMk cId="3200191188" sldId="277"/>
            <ac:spMk id="5" creationId="{6F0C0AE1-FCF5-9B42-CB99-72CDF6D542A4}"/>
          </ac:spMkLst>
        </pc:spChg>
        <pc:spChg chg="del">
          <ac:chgData name="Jonas Moss" userId="9ad83bda99cce0ca" providerId="LiveId" clId="{B18A79C8-F887-46AB-9DA8-8DB2C457242F}" dt="2024-01-11T09:19:20.007" v="421" actId="478"/>
          <ac:spMkLst>
            <pc:docMk/>
            <pc:sldMk cId="3200191188" sldId="277"/>
            <ac:spMk id="7" creationId="{4DAF2762-A101-CE56-0606-27E7215CADD0}"/>
          </ac:spMkLst>
        </pc:spChg>
      </pc:sldChg>
      <pc:sldChg chg="modSp new mod">
        <pc:chgData name="Jonas Moss" userId="9ad83bda99cce0ca" providerId="LiveId" clId="{B18A79C8-F887-46AB-9DA8-8DB2C457242F}" dt="2024-01-11T09:32:17.947" v="1197" actId="313"/>
        <pc:sldMkLst>
          <pc:docMk/>
          <pc:sldMk cId="828260736" sldId="278"/>
        </pc:sldMkLst>
        <pc:spChg chg="mod">
          <ac:chgData name="Jonas Moss" userId="9ad83bda99cce0ca" providerId="LiveId" clId="{B18A79C8-F887-46AB-9DA8-8DB2C457242F}" dt="2024-01-11T09:29:42.343" v="507" actId="20577"/>
          <ac:spMkLst>
            <pc:docMk/>
            <pc:sldMk cId="828260736" sldId="278"/>
            <ac:spMk id="2" creationId="{48C3FCA1-3080-A75F-E6E7-79F9A3B6EC6B}"/>
          </ac:spMkLst>
        </pc:spChg>
        <pc:spChg chg="mod">
          <ac:chgData name="Jonas Moss" userId="9ad83bda99cce0ca" providerId="LiveId" clId="{B18A79C8-F887-46AB-9DA8-8DB2C457242F}" dt="2024-01-11T09:32:17.947" v="1197" actId="313"/>
          <ac:spMkLst>
            <pc:docMk/>
            <pc:sldMk cId="828260736" sldId="278"/>
            <ac:spMk id="3" creationId="{3F3D6A8C-2E25-3097-78F6-5CEAA191570D}"/>
          </ac:spMkLst>
        </pc:sp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topptekst 1">
            <a:extLst>
              <a:ext uri="{FF2B5EF4-FFF2-40B4-BE49-F238E27FC236}">
                <a16:creationId xmlns:a16="http://schemas.microsoft.com/office/drawing/2014/main" id="{AFEC1125-E899-C8FB-D65B-6A913E9A23F8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Plassholder for dato 2">
            <a:extLst>
              <a:ext uri="{FF2B5EF4-FFF2-40B4-BE49-F238E27FC236}">
                <a16:creationId xmlns:a16="http://schemas.microsoft.com/office/drawing/2014/main" id="{411BC65E-399F-9985-996E-172ABCBB2FE4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52F1194-267E-4D9E-A7EC-639CEAA3853C}" type="datetimeFigureOut">
              <a:rPr lang="en-GB" smtClean="0"/>
              <a:t>11/01/2024</a:t>
            </a:fld>
            <a:endParaRPr lang="en-GB"/>
          </a:p>
        </p:txBody>
      </p:sp>
      <p:sp>
        <p:nvSpPr>
          <p:cNvPr id="4" name="Plassholder for bunntekst 3">
            <a:extLst>
              <a:ext uri="{FF2B5EF4-FFF2-40B4-BE49-F238E27FC236}">
                <a16:creationId xmlns:a16="http://schemas.microsoft.com/office/drawing/2014/main" id="{9F503073-5295-594B-3638-B9469385C48B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5" name="Plassholder for lysbildenummer 4">
            <a:extLst>
              <a:ext uri="{FF2B5EF4-FFF2-40B4-BE49-F238E27FC236}">
                <a16:creationId xmlns:a16="http://schemas.microsoft.com/office/drawing/2014/main" id="{2C4E38FF-A1F8-8CD5-69F1-B2A017034098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3FDFDB5-4243-4A63-933A-1B2F2B82FB2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8449246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39D90DF-6590-5A40-962E-8704CD7FA6E8}" type="datetimeFigureOut">
              <a:rPr lang="en-US" smtClean="0"/>
              <a:t>1/11/2024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58FC8A4-CD5D-6342-87B3-7AD01220C9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647122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lysbil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ssholder for nota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b-NO" dirty="0"/>
          </a:p>
        </p:txBody>
      </p:sp>
      <p:sp>
        <p:nvSpPr>
          <p:cNvPr id="4" name="Plassholder for lysbilde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58FC8A4-CD5D-6342-87B3-7AD01220C918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455755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3_Blank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>
          <a:xfrm>
            <a:off x="3804157" y="2122430"/>
            <a:ext cx="7763956" cy="1045352"/>
          </a:xfrm>
        </p:spPr>
        <p:txBody>
          <a:bodyPr anchor="ctr">
            <a:normAutofit/>
          </a:bodyPr>
          <a:lstStyle>
            <a:lvl1pPr algn="l">
              <a:defRPr sz="4000" b="1" i="0">
                <a:solidFill>
                  <a:schemeClr val="accent1"/>
                </a:solidFill>
                <a:latin typeface="Century Gothic" panose="020B0502020202020204" pitchFamily="34" charset="0"/>
              </a:defRPr>
            </a:lvl1pPr>
          </a:lstStyle>
          <a:p>
            <a:r>
              <a:rPr lang="en-US" dirty="0"/>
              <a:t>What is this course? How should you approach it?</a:t>
            </a:r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36796" y="2080076"/>
            <a:ext cx="2502439" cy="250243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7DC05D5-9027-900A-287F-8402C5F00610}"/>
              </a:ext>
            </a:extLst>
          </p:cNvPr>
          <p:cNvSpPr txBox="1">
            <a:spLocks/>
          </p:cNvSpPr>
          <p:nvPr userDrawn="1"/>
        </p:nvSpPr>
        <p:spPr>
          <a:xfrm>
            <a:off x="3804157" y="3390868"/>
            <a:ext cx="8319452" cy="579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0" i="0" kern="1200">
                <a:solidFill>
                  <a:schemeClr val="accent2"/>
                </a:solidFill>
                <a:latin typeface="Museo Slab 500" panose="02000000000000000000" pitchFamily="2" charset="77"/>
                <a:ea typeface="+mj-ea"/>
                <a:cs typeface="+mj-cs"/>
              </a:defRPr>
            </a:lvl1pPr>
          </a:lstStyle>
          <a:p>
            <a:pPr algn="l"/>
            <a:r>
              <a:rPr lang="en-US" sz="2000" dirty="0">
                <a:solidFill>
                  <a:schemeClr val="accent1"/>
                </a:solidFill>
                <a:latin typeface="+mn-lt"/>
              </a:rPr>
              <a:t>ELE-3915 Excel Programming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7EBAC16F-6881-DDF1-5683-084A5C690E93}"/>
              </a:ext>
            </a:extLst>
          </p:cNvPr>
          <p:cNvSpPr txBox="1">
            <a:spLocks/>
          </p:cNvSpPr>
          <p:nvPr userDrawn="1"/>
        </p:nvSpPr>
        <p:spPr>
          <a:xfrm>
            <a:off x="3804157" y="3767328"/>
            <a:ext cx="8319452" cy="579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0" i="0" kern="1200">
                <a:solidFill>
                  <a:schemeClr val="accent2"/>
                </a:solidFill>
                <a:latin typeface="Museo Slab 500" panose="02000000000000000000" pitchFamily="2" charset="77"/>
                <a:ea typeface="+mj-ea"/>
                <a:cs typeface="+mj-cs"/>
              </a:defRPr>
            </a:lvl1pPr>
          </a:lstStyle>
          <a:p>
            <a:pPr algn="l"/>
            <a:r>
              <a:rPr lang="en-US" sz="2000" dirty="0">
                <a:solidFill>
                  <a:schemeClr val="accent1"/>
                </a:solidFill>
                <a:latin typeface="+mn-lt"/>
              </a:rPr>
              <a:t>Week 1 Introduction and basics of Excel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84D6D09F-E63E-469E-CEFA-BBDEF96BD29B}"/>
              </a:ext>
            </a:extLst>
          </p:cNvPr>
          <p:cNvSpPr txBox="1">
            <a:spLocks/>
          </p:cNvSpPr>
          <p:nvPr userDrawn="1"/>
        </p:nvSpPr>
        <p:spPr>
          <a:xfrm>
            <a:off x="3804157" y="4105954"/>
            <a:ext cx="2418983" cy="579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0" i="0" kern="1200">
                <a:solidFill>
                  <a:schemeClr val="accent2"/>
                </a:solidFill>
                <a:latin typeface="Museo Slab 500" panose="02000000000000000000" pitchFamily="2" charset="77"/>
                <a:ea typeface="+mj-ea"/>
                <a:cs typeface="+mj-cs"/>
              </a:defRPr>
            </a:lvl1pPr>
          </a:lstStyle>
          <a:p>
            <a:pPr algn="l"/>
            <a:r>
              <a:rPr lang="en-US" sz="2000" dirty="0">
                <a:solidFill>
                  <a:schemeClr val="accent1"/>
                </a:solidFill>
                <a:latin typeface="+mn-lt"/>
              </a:rPr>
              <a:t>Jonas Moss</a:t>
            </a: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23887" y="332357"/>
            <a:ext cx="10944225" cy="979713"/>
          </a:xfrm>
        </p:spPr>
        <p:txBody>
          <a:bodyPr anchor="t">
            <a:normAutofit/>
          </a:bodyPr>
          <a:lstStyle>
            <a:lvl1pPr algn="l">
              <a:defRPr sz="3000" b="1">
                <a:solidFill>
                  <a:schemeClr val="accent1"/>
                </a:solidFill>
                <a:latin typeface="Museo Slab 500" panose="02000000000000000000" pitchFamily="2" charset="77"/>
              </a:defRPr>
            </a:lvl1pPr>
          </a:lstStyle>
          <a:p>
            <a:r>
              <a:rPr lang="en-US" dirty="0"/>
              <a:t>This course is about Excel programming. Programming is much harder than pure Excel. </a:t>
            </a:r>
          </a:p>
        </p:txBody>
      </p:sp>
      <p:cxnSp>
        <p:nvCxnSpPr>
          <p:cNvPr id="10" name="Straight Connector 9"/>
          <p:cNvCxnSpPr/>
          <p:nvPr userDrawn="1"/>
        </p:nvCxnSpPr>
        <p:spPr>
          <a:xfrm>
            <a:off x="623887" y="1392132"/>
            <a:ext cx="10944225" cy="0"/>
          </a:xfrm>
          <a:prstGeom prst="line">
            <a:avLst/>
          </a:prstGeom>
          <a:ln w="6350">
            <a:solidFill>
              <a:srgbClr val="006AB3">
                <a:alpha val="50196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Content Placeholder 3"/>
          <p:cNvSpPr>
            <a:spLocks noGrp="1"/>
          </p:cNvSpPr>
          <p:nvPr>
            <p:ph sz="half" idx="2" hasCustomPrompt="1"/>
          </p:nvPr>
        </p:nvSpPr>
        <p:spPr>
          <a:xfrm>
            <a:off x="1038687" y="1552255"/>
            <a:ext cx="10324730" cy="4617721"/>
          </a:xfrm>
          <a:prstGeom prst="rect">
            <a:avLst/>
          </a:prstGeom>
        </p:spPr>
        <p:txBody>
          <a:bodyPr/>
          <a:lstStyle>
            <a:lvl1pPr marL="342900" indent="-342900">
              <a:lnSpc>
                <a:spcPct val="100000"/>
              </a:lnSpc>
              <a:buFont typeface="Arial" panose="020B0604020202020204" pitchFamily="34" charset="0"/>
              <a:buChar char="•"/>
              <a:defRPr sz="2200">
                <a:solidFill>
                  <a:schemeClr val="tx1"/>
                </a:solidFill>
                <a:latin typeface="Museo Sans 500" panose="02000000000000000000" pitchFamily="2" charset="77"/>
              </a:defRPr>
            </a:lvl1pPr>
            <a:lvl2pPr marL="800100" indent="-342900">
              <a:lnSpc>
                <a:spcPct val="100000"/>
              </a:lnSpc>
              <a:buFont typeface="Arial" charset="0"/>
              <a:buChar char="•"/>
              <a:defRPr sz="2000">
                <a:solidFill>
                  <a:schemeClr val="tx1"/>
                </a:solidFill>
                <a:latin typeface="Museo Sans 500" panose="02000000000000000000" pitchFamily="2" charset="77"/>
              </a:defRPr>
            </a:lvl2pPr>
            <a:lvl3pPr marL="1200150" indent="-285750">
              <a:lnSpc>
                <a:spcPct val="100000"/>
              </a:lnSpc>
              <a:buFont typeface="Arial" charset="0"/>
              <a:buChar char="•"/>
              <a:defRPr sz="1800">
                <a:solidFill>
                  <a:schemeClr val="tx1"/>
                </a:solidFill>
                <a:latin typeface="Museo Sans 500" panose="02000000000000000000" pitchFamily="2" charset="77"/>
              </a:defRPr>
            </a:lvl3pPr>
          </a:lstStyle>
          <a:p>
            <a:pPr lvl="0"/>
            <a:r>
              <a:rPr lang="en-US" dirty="0"/>
              <a:t>Split in two: </a:t>
            </a:r>
          </a:p>
          <a:p>
            <a:pPr lvl="1"/>
            <a:r>
              <a:rPr lang="en-US" dirty="0"/>
              <a:t>Pure Excel, with an emphasis on programming with LAMBDAs (Jonas Moss, me) </a:t>
            </a:r>
          </a:p>
          <a:p>
            <a:pPr lvl="1"/>
            <a:r>
              <a:rPr lang="en-US" dirty="0"/>
              <a:t>TypeScript in Excel (Adam Lee).</a:t>
            </a:r>
          </a:p>
          <a:p>
            <a:pPr lvl="0"/>
            <a:r>
              <a:rPr lang="en-US" dirty="0"/>
              <a:t>TypeScript is imperative programming (R, Python, </a:t>
            </a:r>
            <a:r>
              <a:rPr lang="en-US" dirty="0" err="1"/>
              <a:t>Matlab</a:t>
            </a:r>
            <a:r>
              <a:rPr lang="en-US" dirty="0"/>
              <a:t>, JavaScript).</a:t>
            </a:r>
          </a:p>
          <a:p>
            <a:pPr lvl="0"/>
            <a:r>
              <a:rPr lang="en-US" dirty="0"/>
              <a:t>LAMBDAs is functional programming (LISP, Haskell, </a:t>
            </a:r>
            <a:r>
              <a:rPr lang="en-US" dirty="0" err="1"/>
              <a:t>OCaml</a:t>
            </a:r>
            <a:r>
              <a:rPr lang="en-US" dirty="0"/>
              <a:t>).</a:t>
            </a:r>
          </a:p>
          <a:p>
            <a:pPr lvl="0"/>
            <a:r>
              <a:rPr lang="en-US" dirty="0"/>
              <a:t>Functional programming is entirely different from imperative programming.</a:t>
            </a:r>
          </a:p>
          <a:p>
            <a:pPr lvl="0"/>
            <a:r>
              <a:rPr lang="en-US" dirty="0"/>
              <a:t>The course is not easy. You need to work diligently with the exercises to succeed, coming to the lectures is not sufficient. </a:t>
            </a:r>
          </a:p>
          <a:p>
            <a:pPr lvl="0"/>
            <a:r>
              <a:rPr lang="en-US" dirty="0"/>
              <a:t>You are expected to spend at 9 hours a week working on the course.</a:t>
            </a:r>
          </a:p>
          <a:p>
            <a:pPr lvl="0"/>
            <a:r>
              <a:rPr lang="en-US" dirty="0"/>
              <a:t>You will be able to do things with Excel no one else at your company are able to.</a:t>
            </a:r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0">
          <p15:clr>
            <a:srgbClr val="FBAE40"/>
          </p15:clr>
        </p15:guide>
        <p15:guide id="2" pos="3840">
          <p15:clr>
            <a:srgbClr val="FBAE40"/>
          </p15:clr>
        </p15:guide>
        <p15:guide id="3" pos="393" userDrawn="1">
          <p15:clr>
            <a:srgbClr val="FBAE40"/>
          </p15:clr>
        </p15:guide>
        <p15:guide id="4" pos="7491">
          <p15:clr>
            <a:srgbClr val="FBAE40"/>
          </p15:clr>
        </p15:guide>
        <p15:guide id="5" pos="3659">
          <p15:clr>
            <a:srgbClr val="FBAE40"/>
          </p15:clr>
        </p15:guide>
        <p15:guide id="6" pos="4021">
          <p15:clr>
            <a:srgbClr val="FBAE40"/>
          </p15:clr>
        </p15:guide>
        <p15:guide id="7" orient="horz" pos="4110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0_Blank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211832" y="2268704"/>
            <a:ext cx="1666240" cy="1666240"/>
          </a:xfrm>
          <a:prstGeom prst="rect">
            <a:avLst/>
          </a:prstGeom>
        </p:spPr>
      </p:pic>
      <p:pic>
        <p:nvPicPr>
          <p:cNvPr id="8" name="Picture 4">
            <a:extLst>
              <a:ext uri="{FF2B5EF4-FFF2-40B4-BE49-F238E27FC236}">
                <a16:creationId xmlns:a16="http://schemas.microsoft.com/office/drawing/2014/main" id="{C91785C5-9F31-8B4F-9295-709726ADFE1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820" r="20871"/>
          <a:stretch/>
        </p:blipFill>
        <p:spPr>
          <a:xfrm>
            <a:off x="6089904" y="0"/>
            <a:ext cx="6102096" cy="6868136"/>
          </a:xfrm>
          <a:prstGeom prst="rect">
            <a:avLst/>
          </a:prstGeom>
        </p:spPr>
      </p:pic>
      <p:sp>
        <p:nvSpPr>
          <p:cNvPr id="9" name="Rectangle 5">
            <a:extLst>
              <a:ext uri="{FF2B5EF4-FFF2-40B4-BE49-F238E27FC236}">
                <a16:creationId xmlns:a16="http://schemas.microsoft.com/office/drawing/2014/main" id="{D2BF849C-DF75-7B45-8193-71C60F63C90E}"/>
              </a:ext>
            </a:extLst>
          </p:cNvPr>
          <p:cNvSpPr/>
          <p:nvPr userDrawn="1"/>
        </p:nvSpPr>
        <p:spPr>
          <a:xfrm>
            <a:off x="6091036" y="992"/>
            <a:ext cx="6102096" cy="6867144"/>
          </a:xfrm>
          <a:prstGeom prst="rect">
            <a:avLst/>
          </a:prstGeom>
          <a:solidFill>
            <a:schemeClr val="accent1">
              <a:alpha val="6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 dirty="0">
              <a:latin typeface="Museo Slab 500" panose="02000000000000000000" pitchFamily="2" charset="77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png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29184" y="4379341"/>
            <a:ext cx="11539728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nb-NO" dirty="0"/>
              <a:t>Klikk for å redigere tittelstil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23887" y="6435307"/>
            <a:ext cx="269339" cy="269339"/>
          </a:xfrm>
          <a:prstGeom prst="rect">
            <a:avLst/>
          </a:prstGeom>
        </p:spPr>
      </p:pic>
      <p:cxnSp>
        <p:nvCxnSpPr>
          <p:cNvPr id="10" name="Straight Connector 9"/>
          <p:cNvCxnSpPr/>
          <p:nvPr userDrawn="1"/>
        </p:nvCxnSpPr>
        <p:spPr>
          <a:xfrm>
            <a:off x="623887" y="6350605"/>
            <a:ext cx="10944225" cy="0"/>
          </a:xfrm>
          <a:prstGeom prst="line">
            <a:avLst/>
          </a:prstGeom>
          <a:ln>
            <a:solidFill>
              <a:srgbClr val="00457F">
                <a:alpha val="50196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971364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5" r:id="rId1"/>
    <p:sldLayoutId id="2147483681" r:id="rId2"/>
    <p:sldLayoutId id="2147483698" r:id="rId3"/>
    <p:sldLayoutId id="2147483689" r:id="rId4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500" kern="1200">
          <a:solidFill>
            <a:schemeClr val="accent1"/>
          </a:solidFill>
          <a:latin typeface="Century Gothic" panose="020B0502020202020204" pitchFamily="34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3840" userDrawn="1">
          <p15:clr>
            <a:srgbClr val="F26B43"/>
          </p15:clr>
        </p15:guide>
        <p15:guide id="2" pos="7287" userDrawn="1">
          <p15:clr>
            <a:srgbClr val="F26B43"/>
          </p15:clr>
        </p15:guide>
        <p15:guide id="3" pos="393" userDrawn="1">
          <p15:clr>
            <a:srgbClr val="F26B43"/>
          </p15:clr>
        </p15:guide>
        <p15:guide id="4" pos="4067" userDrawn="1">
          <p15:clr>
            <a:srgbClr val="F26B43"/>
          </p15:clr>
        </p15:guide>
        <p15:guide id="5" pos="3613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392D9B7B-DC3A-7F44-B72E-8131E6F81B3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nb-NO" dirty="0" err="1"/>
              <a:t>Introduction</a:t>
            </a:r>
            <a:endParaRPr lang="nb-NO" dirty="0"/>
          </a:p>
        </p:txBody>
      </p:sp>
    </p:spTree>
    <p:extLst>
      <p:ext uri="{BB962C8B-B14F-4D97-AF65-F5344CB8AC3E}">
        <p14:creationId xmlns:p14="http://schemas.microsoft.com/office/powerpoint/2010/main" val="376746981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578A6C-15AB-ED87-95F1-FC63FD7D73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This course is split in two. The first part is about pure Excel programming, the second about TypeScript.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3FA88D-62AF-2973-7042-E662B186CB5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038687" y="1552256"/>
            <a:ext cx="4098797" cy="3665294"/>
          </a:xfrm>
        </p:spPr>
        <p:txBody>
          <a:bodyPr/>
          <a:lstStyle/>
          <a:p>
            <a:pPr marL="0" indent="0">
              <a:buNone/>
            </a:pPr>
            <a:r>
              <a:rPr lang="en-GB" b="1" dirty="0"/>
              <a:t>Lecture 1 – 7</a:t>
            </a:r>
          </a:p>
          <a:p>
            <a:pPr marL="0" indent="0">
              <a:buNone/>
            </a:pPr>
            <a:r>
              <a:rPr lang="en-GB" dirty="0"/>
              <a:t>Jonas Moss (me), Assistant professor in statistics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Programming in Excel using LAMBDAs. </a:t>
            </a:r>
          </a:p>
          <a:p>
            <a:pPr marL="0" indent="0">
              <a:buNone/>
            </a:pPr>
            <a:r>
              <a:rPr lang="en-GB" dirty="0"/>
              <a:t>Somewhat restrictive form of programming</a:t>
            </a:r>
          </a:p>
          <a:p>
            <a:pPr marL="0" indent="0">
              <a:buNone/>
            </a:pPr>
            <a:endParaRPr lang="en-GB" dirty="0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16EBD28C-2913-D675-8122-5D48C6ED2A05}"/>
              </a:ext>
            </a:extLst>
          </p:cNvPr>
          <p:cNvSpPr txBox="1">
            <a:spLocks/>
          </p:cNvSpPr>
          <p:nvPr/>
        </p:nvSpPr>
        <p:spPr>
          <a:xfrm>
            <a:off x="5745039" y="1552255"/>
            <a:ext cx="4144919" cy="3665294"/>
          </a:xfrm>
          <a:prstGeom prst="rect">
            <a:avLst/>
          </a:prstGeom>
        </p:spPr>
        <p:txBody>
          <a:bodyPr/>
          <a:lstStyle>
            <a:lvl1pPr marL="342900" indent="-3429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Museo Sans 500" panose="02000000000000000000" pitchFamily="2" charset="77"/>
                <a:ea typeface="+mn-ea"/>
                <a:cs typeface="+mn-cs"/>
              </a:defRPr>
            </a:lvl1pPr>
            <a:lvl2pPr marL="800100" indent="-3429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charset="0"/>
              <a:buChar char="•"/>
              <a:defRPr sz="2000" kern="1200">
                <a:solidFill>
                  <a:schemeClr val="tx1"/>
                </a:solidFill>
                <a:latin typeface="Museo Sans 500" panose="02000000000000000000" pitchFamily="2" charset="77"/>
                <a:ea typeface="+mn-ea"/>
                <a:cs typeface="+mn-cs"/>
              </a:defRPr>
            </a:lvl2pPr>
            <a:lvl3pPr marL="1200150" indent="-28575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charset="0"/>
              <a:buChar char="•"/>
              <a:defRPr sz="1800" kern="1200">
                <a:solidFill>
                  <a:schemeClr val="tx1"/>
                </a:solidFill>
                <a:latin typeface="Museo Sans 500" panose="02000000000000000000" pitchFamily="2" charset="77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GB" b="1" dirty="0"/>
              <a:t>Lecture 8 – 14</a:t>
            </a:r>
          </a:p>
          <a:p>
            <a:pPr marL="0" indent="0">
              <a:buNone/>
            </a:pPr>
            <a:r>
              <a:rPr lang="en-GB" dirty="0"/>
              <a:t>Adam Lee, Assistant professor in statistics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GB" dirty="0"/>
          </a:p>
          <a:p>
            <a:pPr marL="0" indent="0">
              <a:buFont typeface="Arial" panose="020B0604020202020204" pitchFamily="34" charset="0"/>
              <a:buNone/>
            </a:pPr>
            <a:r>
              <a:rPr lang="en-GB" dirty="0"/>
              <a:t>Programming using TypeScript. Similar functionality to VBA.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GB" dirty="0"/>
          </a:p>
          <a:p>
            <a:pPr marL="0" indent="0">
              <a:buFont typeface="Arial" panose="020B0604020202020204" pitchFamily="34" charset="0"/>
              <a:buNone/>
            </a:pPr>
            <a:endParaRPr lang="en-GB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CA70E14B-86BA-2DD9-EE45-3BAA6292DCDD}"/>
              </a:ext>
            </a:extLst>
          </p:cNvPr>
          <p:cNvSpPr txBox="1">
            <a:spLocks/>
          </p:cNvSpPr>
          <p:nvPr/>
        </p:nvSpPr>
        <p:spPr>
          <a:xfrm>
            <a:off x="1038687" y="5100242"/>
            <a:ext cx="8626681" cy="979713"/>
          </a:xfrm>
          <a:prstGeom prst="rect">
            <a:avLst/>
          </a:prstGeom>
        </p:spPr>
        <p:txBody>
          <a:bodyPr/>
          <a:lstStyle>
            <a:lvl1pPr marL="342900" indent="-3429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Museo Sans 500" panose="02000000000000000000" pitchFamily="2" charset="77"/>
                <a:ea typeface="+mn-ea"/>
                <a:cs typeface="+mn-cs"/>
              </a:defRPr>
            </a:lvl1pPr>
            <a:lvl2pPr marL="800100" indent="-3429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charset="0"/>
              <a:buChar char="•"/>
              <a:defRPr sz="2000" kern="1200">
                <a:solidFill>
                  <a:schemeClr val="tx1"/>
                </a:solidFill>
                <a:latin typeface="Museo Sans 500" panose="02000000000000000000" pitchFamily="2" charset="77"/>
                <a:ea typeface="+mn-ea"/>
                <a:cs typeface="+mn-cs"/>
              </a:defRPr>
            </a:lvl2pPr>
            <a:lvl3pPr marL="1200150" indent="-28575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charset="0"/>
              <a:buChar char="•"/>
              <a:defRPr sz="1800" kern="1200">
                <a:solidFill>
                  <a:schemeClr val="tx1"/>
                </a:solidFill>
                <a:latin typeface="Museo Sans 500" panose="02000000000000000000" pitchFamily="2" charset="77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GB" dirty="0"/>
              <a:t>In addition, we will have on guest lecture in between the parts.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GB" dirty="0" err="1"/>
              <a:t>Stoyan</a:t>
            </a:r>
            <a:r>
              <a:rPr lang="en-GB" dirty="0"/>
              <a:t> </a:t>
            </a:r>
            <a:r>
              <a:rPr lang="en-GB" dirty="0" err="1"/>
              <a:t>Genchev</a:t>
            </a:r>
            <a:r>
              <a:rPr lang="en-GB" dirty="0"/>
              <a:t> is our TA.</a:t>
            </a:r>
          </a:p>
        </p:txBody>
      </p:sp>
    </p:spTree>
    <p:extLst>
      <p:ext uri="{BB962C8B-B14F-4D97-AF65-F5344CB8AC3E}">
        <p14:creationId xmlns:p14="http://schemas.microsoft.com/office/powerpoint/2010/main" val="328020673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42AFD141-E723-B529-CEA5-907C991CEA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This is a hands-on course. I go through functionality in the lectures, then you do exercises related to this functionality.</a:t>
            </a:r>
          </a:p>
        </p:txBody>
      </p:sp>
      <p:sp>
        <p:nvSpPr>
          <p:cNvPr id="3" name="Plassholder for innhold 2">
            <a:extLst>
              <a:ext uri="{FF2B5EF4-FFF2-40B4-BE49-F238E27FC236}">
                <a16:creationId xmlns:a16="http://schemas.microsoft.com/office/drawing/2014/main" id="{C2128527-599B-49D2-A0A9-9873BA760F8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038687" y="3723774"/>
            <a:ext cx="10324730" cy="2446202"/>
          </a:xfrm>
        </p:spPr>
        <p:txBody>
          <a:bodyPr/>
          <a:lstStyle/>
          <a:p>
            <a:pPr marL="0" indent="0">
              <a:buNone/>
            </a:pPr>
            <a:endParaRPr lang="en-GB" dirty="0"/>
          </a:p>
          <a:p>
            <a:r>
              <a:rPr lang="en-GB" dirty="0"/>
              <a:t>On Thursdays (lectures) I upload the lecture Excel sheets to It’s Learning, </a:t>
            </a:r>
          </a:p>
          <a:p>
            <a:pPr lvl="1"/>
            <a:r>
              <a:rPr lang="en-GB" dirty="0"/>
              <a:t>Both the template and the filled in variants.</a:t>
            </a:r>
          </a:p>
          <a:p>
            <a:r>
              <a:rPr lang="en-GB" dirty="0"/>
              <a:t>I also upload an exercise sheet. We will go through some of these exercises the next Tuesday (exercise session)</a:t>
            </a:r>
          </a:p>
          <a:p>
            <a:pPr lvl="1"/>
            <a:r>
              <a:rPr lang="en-GB" dirty="0"/>
              <a:t>You can ask questions about any exercise at</a:t>
            </a:r>
          </a:p>
          <a:p>
            <a:endParaRPr lang="en-GB" dirty="0"/>
          </a:p>
          <a:p>
            <a:endParaRPr lang="en-GB" dirty="0"/>
          </a:p>
          <a:p>
            <a:endParaRPr lang="en-GB" dirty="0"/>
          </a:p>
        </p:txBody>
      </p:sp>
      <p:sp>
        <p:nvSpPr>
          <p:cNvPr id="4" name="Plassholder for innhold 2">
            <a:extLst>
              <a:ext uri="{FF2B5EF4-FFF2-40B4-BE49-F238E27FC236}">
                <a16:creationId xmlns:a16="http://schemas.microsoft.com/office/drawing/2014/main" id="{5A835C0F-5FC3-0E64-D048-3967097F68C8}"/>
              </a:ext>
            </a:extLst>
          </p:cNvPr>
          <p:cNvSpPr txBox="1">
            <a:spLocks/>
          </p:cNvSpPr>
          <p:nvPr/>
        </p:nvSpPr>
        <p:spPr>
          <a:xfrm>
            <a:off x="1038687" y="1911125"/>
            <a:ext cx="4271250" cy="2446202"/>
          </a:xfrm>
          <a:prstGeom prst="rect">
            <a:avLst/>
          </a:prstGeom>
        </p:spPr>
        <p:txBody>
          <a:bodyPr/>
          <a:lstStyle>
            <a:lvl1pPr marL="342900" indent="-3429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Museo Sans 500" panose="02000000000000000000" pitchFamily="2" charset="77"/>
                <a:ea typeface="+mn-ea"/>
                <a:cs typeface="+mn-cs"/>
              </a:defRPr>
            </a:lvl1pPr>
            <a:lvl2pPr marL="800100" indent="-3429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charset="0"/>
              <a:buChar char="•"/>
              <a:defRPr sz="2000" kern="1200">
                <a:solidFill>
                  <a:schemeClr val="tx1"/>
                </a:solidFill>
                <a:latin typeface="Museo Sans 500" panose="02000000000000000000" pitchFamily="2" charset="77"/>
                <a:ea typeface="+mn-ea"/>
                <a:cs typeface="+mn-cs"/>
              </a:defRPr>
            </a:lvl2pPr>
            <a:lvl3pPr marL="1200150" indent="-28575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charset="0"/>
              <a:buChar char="•"/>
              <a:defRPr sz="1800" kern="1200">
                <a:solidFill>
                  <a:schemeClr val="tx1"/>
                </a:solidFill>
                <a:latin typeface="Museo Sans 500" panose="02000000000000000000" pitchFamily="2" charset="77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GB" b="1" dirty="0"/>
              <a:t>Thursday 12:00. 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GB" dirty="0"/>
              <a:t>Lectures. I go through the functionality of the week.</a:t>
            </a:r>
          </a:p>
        </p:txBody>
      </p:sp>
      <p:sp>
        <p:nvSpPr>
          <p:cNvPr id="5" name="Plassholder for innhold 2">
            <a:extLst>
              <a:ext uri="{FF2B5EF4-FFF2-40B4-BE49-F238E27FC236}">
                <a16:creationId xmlns:a16="http://schemas.microsoft.com/office/drawing/2014/main" id="{0E3D2E33-5D20-9B6F-8909-F99767987CDF}"/>
              </a:ext>
            </a:extLst>
          </p:cNvPr>
          <p:cNvSpPr txBox="1">
            <a:spLocks/>
          </p:cNvSpPr>
          <p:nvPr/>
        </p:nvSpPr>
        <p:spPr>
          <a:xfrm>
            <a:off x="5309937" y="1901618"/>
            <a:ext cx="4271250" cy="2446202"/>
          </a:xfrm>
          <a:prstGeom prst="rect">
            <a:avLst/>
          </a:prstGeom>
        </p:spPr>
        <p:txBody>
          <a:bodyPr/>
          <a:lstStyle>
            <a:lvl1pPr marL="342900" indent="-3429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Museo Sans 500" panose="02000000000000000000" pitchFamily="2" charset="77"/>
                <a:ea typeface="+mn-ea"/>
                <a:cs typeface="+mn-cs"/>
              </a:defRPr>
            </a:lvl1pPr>
            <a:lvl2pPr marL="800100" indent="-3429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charset="0"/>
              <a:buChar char="•"/>
              <a:defRPr sz="2000" kern="1200">
                <a:solidFill>
                  <a:schemeClr val="tx1"/>
                </a:solidFill>
                <a:latin typeface="Museo Sans 500" panose="02000000000000000000" pitchFamily="2" charset="77"/>
                <a:ea typeface="+mn-ea"/>
                <a:cs typeface="+mn-cs"/>
              </a:defRPr>
            </a:lvl2pPr>
            <a:lvl3pPr marL="1200150" indent="-28575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charset="0"/>
              <a:buChar char="•"/>
              <a:defRPr sz="1800" kern="1200">
                <a:solidFill>
                  <a:schemeClr val="tx1"/>
                </a:solidFill>
                <a:latin typeface="Museo Sans 500" panose="02000000000000000000" pitchFamily="2" charset="77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GB" b="1" dirty="0"/>
              <a:t>Tuesdays 16:00. 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GB" dirty="0"/>
              <a:t>Exercise session. I spend 15-20 minutes going through a couple of exercises live at the end.</a:t>
            </a:r>
          </a:p>
        </p:txBody>
      </p:sp>
    </p:spTree>
    <p:extLst>
      <p:ext uri="{BB962C8B-B14F-4D97-AF65-F5344CB8AC3E}">
        <p14:creationId xmlns:p14="http://schemas.microsoft.com/office/powerpoint/2010/main" val="410450059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7833FAEB-9AE3-8408-1BBB-D505EE1A92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886" y="170878"/>
            <a:ext cx="10944225" cy="950555"/>
          </a:xfrm>
        </p:spPr>
        <p:txBody>
          <a:bodyPr>
            <a:normAutofit/>
          </a:bodyPr>
          <a:lstStyle/>
          <a:p>
            <a:r>
              <a:rPr lang="en-GB" dirty="0"/>
              <a:t>Use the exercise sessions. Our TA is excellent, and the best way to learn programming is by tutoring. </a:t>
            </a:r>
          </a:p>
        </p:txBody>
      </p:sp>
      <p:sp>
        <p:nvSpPr>
          <p:cNvPr id="3" name="Plassholder for innhold 2">
            <a:extLst>
              <a:ext uri="{FF2B5EF4-FFF2-40B4-BE49-F238E27FC236}">
                <a16:creationId xmlns:a16="http://schemas.microsoft.com/office/drawing/2014/main" id="{4DF1FBC6-4F01-1FD9-7BF4-05B50B268019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GB" dirty="0"/>
              <a:t>In addition, there are many videos online that explain what you should expect.</a:t>
            </a:r>
          </a:p>
          <a:p>
            <a:r>
              <a:rPr lang="en-GB" dirty="0"/>
              <a:t>The only reason not to come to the TA sessions is if you can solve the exercises blind-folded.</a:t>
            </a:r>
          </a:p>
          <a:p>
            <a:r>
              <a:rPr lang="en-GB" dirty="0"/>
              <a:t>Be aware that you can be viable in Excel without taking this course! You will be excellent in pure Excel programming if you are successful. Expect to impress employers.</a:t>
            </a:r>
          </a:p>
          <a:p>
            <a:r>
              <a:rPr lang="en-GB" dirty="0"/>
              <a:t>A good student of this course will be able solve almost all problem showing up on r/Excel (the Reddit page).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72106602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36FDA1-5F49-3BEC-E81D-D29F8F88D0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dirty="0"/>
              <a:t>Various information.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ED0907-B9D1-280F-1AB0-4F8C39028AE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3887" y="1576501"/>
            <a:ext cx="4483808" cy="2063234"/>
          </a:xfrm>
        </p:spPr>
        <p:txBody>
          <a:bodyPr/>
          <a:lstStyle/>
          <a:p>
            <a:pPr marL="0" indent="0">
              <a:buNone/>
            </a:pPr>
            <a:r>
              <a:rPr lang="en-GB" b="1" dirty="0"/>
              <a:t>Communication</a:t>
            </a:r>
          </a:p>
          <a:p>
            <a:r>
              <a:rPr lang="en-GB" dirty="0"/>
              <a:t>I don’t check It’s learning often. Please send an e-mail if you need to get in contact with me. You should do this for most courses!</a:t>
            </a:r>
          </a:p>
          <a:p>
            <a:r>
              <a:rPr lang="en-GB" dirty="0"/>
              <a:t>Tell me if something doesn’t work, e.g., you don’t see what I’m doing.</a:t>
            </a:r>
          </a:p>
          <a:p>
            <a:r>
              <a:rPr lang="en-GB" dirty="0"/>
              <a:t>I don’t have fixed office hours – send me an e-mail or knock on my door. I’m available most of the time.</a:t>
            </a:r>
          </a:p>
          <a:p>
            <a:endParaRPr lang="en-GB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DAF2762-A101-CE56-0606-27E7215CADD0}"/>
              </a:ext>
            </a:extLst>
          </p:cNvPr>
          <p:cNvSpPr txBox="1"/>
          <p:nvPr/>
        </p:nvSpPr>
        <p:spPr>
          <a:xfrm>
            <a:off x="5358564" y="1576501"/>
            <a:ext cx="6097002" cy="449353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 fontAlgn="base"/>
            <a:r>
              <a:rPr lang="en-GB" sz="2200" b="1" i="0" dirty="0">
                <a:effectLst/>
                <a:latin typeface="Museo Sans 500" panose="02000000000000000000"/>
              </a:rPr>
              <a:t>Excel versions</a:t>
            </a:r>
          </a:p>
          <a:p>
            <a:pPr marL="457200" indent="-457200" algn="l" fontAlgn="base">
              <a:buFont typeface="Arial" panose="020B0604020202020204" pitchFamily="34" charset="0"/>
              <a:buChar char="•"/>
            </a:pPr>
            <a:r>
              <a:rPr lang="en-GB" sz="2200" b="0" i="0" dirty="0">
                <a:solidFill>
                  <a:srgbClr val="000000"/>
                </a:solidFill>
                <a:effectLst/>
                <a:latin typeface="Museo Sans 500" panose="02000000000000000000"/>
              </a:rPr>
              <a:t>We will use both Excel on the Web and Excel 365 Desktop.</a:t>
            </a:r>
          </a:p>
          <a:p>
            <a:pPr marL="457200" indent="-457200" algn="l" fontAlgn="base">
              <a:buFont typeface="Arial" panose="020B0604020202020204" pitchFamily="34" charset="0"/>
              <a:buChar char="•"/>
            </a:pPr>
            <a:r>
              <a:rPr lang="en-GB" sz="2200" b="0" i="0" dirty="0">
                <a:solidFill>
                  <a:srgbClr val="000000"/>
                </a:solidFill>
                <a:effectLst/>
                <a:latin typeface="Museo Sans 500" panose="02000000000000000000"/>
              </a:rPr>
              <a:t>In this lecture, I will use the desktop version, but you can use the online version too, for now.</a:t>
            </a:r>
          </a:p>
          <a:p>
            <a:pPr marL="457200" indent="-457200" algn="l" fontAlgn="base">
              <a:buFont typeface="Arial" panose="020B0604020202020204" pitchFamily="34" charset="0"/>
              <a:buChar char="•"/>
            </a:pPr>
            <a:r>
              <a:rPr lang="en-GB" sz="2200" b="0" i="0" dirty="0">
                <a:solidFill>
                  <a:srgbClr val="000000"/>
                </a:solidFill>
                <a:effectLst/>
                <a:latin typeface="Museo Sans 500" panose="02000000000000000000"/>
              </a:rPr>
              <a:t>However, Power Query and the important Name Manager are only available on the desktop version.</a:t>
            </a:r>
          </a:p>
          <a:p>
            <a:pPr marL="457200" indent="-457200" algn="l" fontAlgn="base">
              <a:buFont typeface="Arial" panose="020B0604020202020204" pitchFamily="34" charset="0"/>
              <a:buChar char="•"/>
            </a:pPr>
            <a:r>
              <a:rPr lang="en-GB" sz="2200" b="0" i="0" dirty="0">
                <a:solidFill>
                  <a:srgbClr val="000000"/>
                </a:solidFill>
                <a:effectLst/>
                <a:latin typeface="Museo Sans 500" panose="02000000000000000000"/>
              </a:rPr>
              <a:t>Some TypeScript functionality is only available on Excel on the Web! (Notably, recording macros.)</a:t>
            </a:r>
          </a:p>
          <a:p>
            <a:pPr marL="457200" indent="-457200" algn="l" fontAlgn="base">
              <a:buFont typeface="Arial" panose="020B0604020202020204" pitchFamily="34" charset="0"/>
              <a:buChar char="•"/>
            </a:pPr>
            <a:r>
              <a:rPr lang="en-GB" sz="2200" b="0" i="0" dirty="0">
                <a:solidFill>
                  <a:srgbClr val="000000"/>
                </a:solidFill>
                <a:effectLst/>
                <a:latin typeface="Museo Sans 500" panose="02000000000000000000"/>
              </a:rPr>
              <a:t>I will use the desktop version.</a:t>
            </a:r>
          </a:p>
          <a:p>
            <a:pPr marL="457200" indent="-457200" algn="l" fontAlgn="base">
              <a:buFont typeface="Arial" panose="020B0604020202020204" pitchFamily="34" charset="0"/>
              <a:buChar char="•"/>
            </a:pPr>
            <a:r>
              <a:rPr lang="en-GB" sz="2200" dirty="0">
                <a:solidFill>
                  <a:srgbClr val="000000"/>
                </a:solidFill>
                <a:latin typeface="Museo Sans 500" panose="02000000000000000000"/>
              </a:rPr>
              <a:t>Please bring your computers to the lectures.</a:t>
            </a:r>
            <a:endParaRPr lang="en-GB" sz="2200" b="0" i="0" dirty="0">
              <a:solidFill>
                <a:srgbClr val="000000"/>
              </a:solidFill>
              <a:effectLst/>
              <a:latin typeface="Museo Sans 500" panose="02000000000000000000"/>
            </a:endParaRPr>
          </a:p>
        </p:txBody>
      </p:sp>
    </p:spTree>
    <p:extLst>
      <p:ext uri="{BB962C8B-B14F-4D97-AF65-F5344CB8AC3E}">
        <p14:creationId xmlns:p14="http://schemas.microsoft.com/office/powerpoint/2010/main" val="134002679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36FDA1-5F49-3BEC-E81D-D29F8F88D0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dirty="0"/>
              <a:t>Various information.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ED0907-B9D1-280F-1AB0-4F8C39028AE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3886" y="1576501"/>
            <a:ext cx="11098213" cy="2063234"/>
          </a:xfrm>
        </p:spPr>
        <p:txBody>
          <a:bodyPr/>
          <a:lstStyle/>
          <a:p>
            <a:pPr marL="0" indent="0">
              <a:buNone/>
            </a:pPr>
            <a:r>
              <a:rPr lang="en-GB" b="1" dirty="0"/>
              <a:t>Locales</a:t>
            </a:r>
          </a:p>
          <a:p>
            <a:r>
              <a:rPr lang="en-GB" dirty="0"/>
              <a:t>I will be using the English locale, where “0.0” is a decimal number. In the Norwegian locale, “0,0” is a decimal number.</a:t>
            </a:r>
          </a:p>
          <a:p>
            <a:r>
              <a:rPr lang="en-GB" dirty="0"/>
              <a:t>This is important! It also affects formulas, as you must modify ‘,’ to ‘;’!</a:t>
            </a:r>
          </a:p>
          <a:p>
            <a:r>
              <a:rPr lang="en-GB" dirty="0"/>
              <a:t>Your computer may be using the Norwegian locale. That’s completely fine! Just use ‘;’ where I use ‘,’ and ‘,’ where I use ‘.’.</a:t>
            </a:r>
          </a:p>
          <a:p>
            <a:r>
              <a:rPr lang="en-GB" dirty="0"/>
              <a:t>There are also Norwegian versions of Excel. Do not use them. They use different function names, e.g., GJENNOMSNITT instead of AVERAGE.</a:t>
            </a:r>
          </a:p>
          <a:p>
            <a:r>
              <a:rPr lang="en-GB" dirty="0"/>
              <a:t>You may encounter the Norwegian version of Excel in your future job, so it might be useful to familiarize yourself with some of the Norwegian functions at some point. </a:t>
            </a:r>
          </a:p>
        </p:txBody>
      </p:sp>
    </p:spTree>
    <p:extLst>
      <p:ext uri="{BB962C8B-B14F-4D97-AF65-F5344CB8AC3E}">
        <p14:creationId xmlns:p14="http://schemas.microsoft.com/office/powerpoint/2010/main" val="320019118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C3FCA1-3080-A75F-E6E7-79F9A3B6EC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br>
              <a:rPr lang="en-GB" dirty="0"/>
            </a:br>
            <a:r>
              <a:rPr lang="en-GB" dirty="0"/>
              <a:t>On the exam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3D6A8C-2E25-3097-78F6-5CEAA191570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080084" y="1552255"/>
            <a:ext cx="6268454" cy="4617721"/>
          </a:xfrm>
        </p:spPr>
        <p:txBody>
          <a:bodyPr/>
          <a:lstStyle/>
          <a:p>
            <a:r>
              <a:rPr lang="en-GB" dirty="0"/>
              <a:t>Take-home group exam. It’s split in two parts, one with pure Excel and one with TypeScript.</a:t>
            </a:r>
          </a:p>
          <a:p>
            <a:r>
              <a:rPr lang="en-GB" dirty="0"/>
              <a:t>The pure Excel part will be slightly different from last year, with less emphasis on tests. This mostly on grading – last year’s exam is 100% relevant this year.</a:t>
            </a:r>
          </a:p>
          <a:p>
            <a:r>
              <a:rPr lang="en-GB" dirty="0"/>
              <a:t>VBA is not allowed in either part.</a:t>
            </a:r>
          </a:p>
        </p:txBody>
      </p:sp>
    </p:spTree>
    <p:extLst>
      <p:ext uri="{BB962C8B-B14F-4D97-AF65-F5344CB8AC3E}">
        <p14:creationId xmlns:p14="http://schemas.microsoft.com/office/powerpoint/2010/main" val="82826073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0F3F98CC-0AB9-E5B2-F119-C634D5F75E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Our first lecture is about the basics of Excel. Already know this? The difficulty increases quickly!</a:t>
            </a:r>
          </a:p>
        </p:txBody>
      </p:sp>
    </p:spTree>
    <p:extLst>
      <p:ext uri="{BB962C8B-B14F-4D97-AF65-F5344CB8AC3E}">
        <p14:creationId xmlns:p14="http://schemas.microsoft.com/office/powerpoint/2010/main" val="105817898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9390631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tema">
  <a:themeElements>
    <a:clrScheme name="BI">
      <a:dk1>
        <a:srgbClr val="000000"/>
      </a:dk1>
      <a:lt1>
        <a:srgbClr val="FFFFFF"/>
      </a:lt1>
      <a:dk2>
        <a:srgbClr val="001B32"/>
      </a:dk2>
      <a:lt2>
        <a:srgbClr val="F7F7E5"/>
      </a:lt2>
      <a:accent1>
        <a:srgbClr val="00457F"/>
      </a:accent1>
      <a:accent2>
        <a:srgbClr val="006AB3"/>
      </a:accent2>
      <a:accent3>
        <a:srgbClr val="18B1FF"/>
      </a:accent3>
      <a:accent4>
        <a:srgbClr val="CFE8F8"/>
      </a:accent4>
      <a:accent5>
        <a:srgbClr val="9B9083"/>
      </a:accent5>
      <a:accent6>
        <a:srgbClr val="C5C0B8"/>
      </a:accent6>
      <a:hlink>
        <a:srgbClr val="C5A769"/>
      </a:hlink>
      <a:folHlink>
        <a:srgbClr val="EFE9E1"/>
      </a:folHlink>
    </a:clrScheme>
    <a:fontScheme name="Century Gothic">
      <a:maj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sjon5" id="{977C339D-45AD-944D-9FF5-F54B74ECCAC5}" vid="{A8F9A89B-054F-B84F-B365-789BB49CCBF0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-t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28E3672BB4D6894198F7B47573FED68D" ma:contentTypeVersion="12" ma:contentTypeDescription="Create a new document." ma:contentTypeScope="" ma:versionID="141e0b1e6706d0c226c26a16baebd6cf">
  <xsd:schema xmlns:xsd="http://www.w3.org/2001/XMLSchema" xmlns:xs="http://www.w3.org/2001/XMLSchema" xmlns:p="http://schemas.microsoft.com/office/2006/metadata/properties" xmlns:ns2="61297755-cd38-4d1b-9c05-d8dc69c289de" xmlns:ns3="cec534e3-2362-48d8-bce3-79f3a3921a6d" targetNamespace="http://schemas.microsoft.com/office/2006/metadata/properties" ma:root="true" ma:fieldsID="38cf524c9bee5272d216ebda51065265" ns2:_="" ns3:_="">
    <xsd:import namespace="61297755-cd38-4d1b-9c05-d8dc69c289de"/>
    <xsd:import namespace="cec534e3-2362-48d8-bce3-79f3a3921a6d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1297755-cd38-4d1b-9c05-d8dc69c289de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2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3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MediaLengthInSeconds" ma:index="19" nillable="true" ma:displayName="MediaLengthInSeconds" ma:hidden="true" ma:internalName="MediaLengthInSeconds" ma:readOnly="true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ec534e3-2362-48d8-bce3-79f3a3921a6d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E7B00FB4-1867-4ACD-A4B4-0519B3E80A1A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D6CEAF3D-CB67-4E14-9442-D1A00A8D86E5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61297755-cd38-4d1b-9c05-d8dc69c289de"/>
    <ds:schemaRef ds:uri="cec534e3-2362-48d8-bce3-79f3a3921a6d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B826170D-72E3-4376-8D66-5A826A1C9465}">
  <ds:schemaRefs>
    <ds:schemaRef ds:uri="c9ba93ea-c8fb-4df6-a8a3-4ca1ef73ce08"/>
    <ds:schemaRef ds:uri="http://schemas.openxmlformats.org/package/2006/metadata/core-properties"/>
    <ds:schemaRef ds:uri="http://schemas.microsoft.com/office/2006/metadata/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http://purl.org/dc/dcmitype/"/>
    <ds:schemaRef ds:uri="fd963fd1-9b99-4a8a-8b87-336f18544da3"/>
    <ds:schemaRef ds:uri="http://www.w3.org/XML/1998/namespace"/>
    <ds:schemaRef ds:uri="http://purl.org/dc/terms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Basix template</Template>
  <TotalTime>797</TotalTime>
  <Words>691</Words>
  <Application>Microsoft Office PowerPoint</Application>
  <PresentationFormat>Widescreen</PresentationFormat>
  <Paragraphs>54</Paragraphs>
  <Slides>9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5" baseType="lpstr">
      <vt:lpstr>Arial</vt:lpstr>
      <vt:lpstr>Calibri</vt:lpstr>
      <vt:lpstr>Century Gothic</vt:lpstr>
      <vt:lpstr>Museo Sans 500</vt:lpstr>
      <vt:lpstr>Museo Slab 500</vt:lpstr>
      <vt:lpstr>Office-tema</vt:lpstr>
      <vt:lpstr>Introduction</vt:lpstr>
      <vt:lpstr>This course is split in two. The first part is about pure Excel programming, the second about TypeScript.</vt:lpstr>
      <vt:lpstr>This is a hands-on course. I go through functionality in the lectures, then you do exercises related to this functionality.</vt:lpstr>
      <vt:lpstr>Use the exercise sessions. Our TA is excellent, and the best way to learn programming is by tutoring. </vt:lpstr>
      <vt:lpstr>Various information.</vt:lpstr>
      <vt:lpstr>Various information.</vt:lpstr>
      <vt:lpstr> On the exam</vt:lpstr>
      <vt:lpstr>Our first lecture is about the basics of Excel. Already know this? The difficulty increases quickly!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PowerPoint-presentasjon</dc:title>
  <dc:creator>Jonas Moss</dc:creator>
  <cp:lastModifiedBy>Jonas Moss</cp:lastModifiedBy>
  <cp:revision>2</cp:revision>
  <dcterms:created xsi:type="dcterms:W3CDTF">2023-11-11T15:46:51Z</dcterms:created>
  <dcterms:modified xsi:type="dcterms:W3CDTF">2024-01-11T09:32:19Z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0x01010028E3672BB4D6894198F7B47573FED68D</vt:lpwstr>
  </property>
</Properties>
</file>

<file path=docProps/thumbnail.jpeg>
</file>